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embeddedFontLst>
    <p:embeddedFont>
      <p:font typeface="Roboto" panose="02000000000000000000" pitchFamily="2" charset="0"/>
      <p:regular r:id="rId18"/>
    </p:embeddedFont>
    <p:embeddedFont>
      <p:font typeface="Roboto Slab" pitchFamily="2"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82"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77638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09355"/>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Consultation Site for Healthcare</a:t>
            </a:r>
            <a:endParaRPr lang="en-US" sz="4450" dirty="0"/>
          </a:p>
        </p:txBody>
      </p:sp>
      <p:sp>
        <p:nvSpPr>
          <p:cNvPr id="4" name="Text 1"/>
          <p:cNvSpPr/>
          <p:nvPr/>
        </p:nvSpPr>
        <p:spPr>
          <a:xfrm>
            <a:off x="6280190" y="326707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Group Members: </a:t>
            </a:r>
            <a:endParaRPr lang="en-US" sz="1750" dirty="0"/>
          </a:p>
        </p:txBody>
      </p:sp>
      <p:sp>
        <p:nvSpPr>
          <p:cNvPr id="5" name="Text 2"/>
          <p:cNvSpPr/>
          <p:nvPr/>
        </p:nvSpPr>
        <p:spPr>
          <a:xfrm>
            <a:off x="6280190" y="3885128"/>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1.Ajim Sanadi(250245920075) </a:t>
            </a:r>
            <a:endParaRPr lang="en-US" sz="1750" dirty="0"/>
          </a:p>
        </p:txBody>
      </p:sp>
      <p:sp>
        <p:nvSpPr>
          <p:cNvPr id="6" name="Text 3"/>
          <p:cNvSpPr/>
          <p:nvPr/>
        </p:nvSpPr>
        <p:spPr>
          <a:xfrm>
            <a:off x="6280190" y="4503182"/>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2.Amol Borse(250245920012)</a:t>
            </a:r>
            <a:endParaRPr lang="en-US" sz="1750" dirty="0"/>
          </a:p>
        </p:txBody>
      </p:sp>
      <p:sp>
        <p:nvSpPr>
          <p:cNvPr id="7" name="Text 4"/>
          <p:cNvSpPr/>
          <p:nvPr/>
        </p:nvSpPr>
        <p:spPr>
          <a:xfrm>
            <a:off x="6280190" y="512123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3.Devyani Zode(250245920022) </a:t>
            </a:r>
            <a:endParaRPr lang="en-US" sz="1750" dirty="0"/>
          </a:p>
        </p:txBody>
      </p:sp>
      <p:sp>
        <p:nvSpPr>
          <p:cNvPr id="8" name="Text 5"/>
          <p:cNvSpPr/>
          <p:nvPr/>
        </p:nvSpPr>
        <p:spPr>
          <a:xfrm>
            <a:off x="6280190" y="573928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4.Nida Kazi(250245920038) </a:t>
            </a:r>
            <a:endParaRPr lang="en-US" sz="1750" dirty="0"/>
          </a:p>
        </p:txBody>
      </p:sp>
      <p:sp>
        <p:nvSpPr>
          <p:cNvPr id="9" name="Text 6"/>
          <p:cNvSpPr/>
          <p:nvPr/>
        </p:nvSpPr>
        <p:spPr>
          <a:xfrm>
            <a:off x="6280190" y="6357342"/>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5.Sanket Zambare(250245920099)</a:t>
            </a:r>
            <a:endParaRPr lang="en-US" sz="1750" dirty="0"/>
          </a:p>
        </p:txBody>
      </p:sp>
      <p:sp>
        <p:nvSpPr>
          <p:cNvPr id="10" name="Rectangle 9">
            <a:extLst>
              <a:ext uri="{FF2B5EF4-FFF2-40B4-BE49-F238E27FC236}">
                <a16:creationId xmlns:a16="http://schemas.microsoft.com/office/drawing/2014/main" id="{7420EAA5-21C4-4652-D0AD-A3186D5DC94F}"/>
              </a:ext>
            </a:extLst>
          </p:cNvPr>
          <p:cNvSpPr/>
          <p:nvPr/>
        </p:nvSpPr>
        <p:spPr>
          <a:xfrm>
            <a:off x="12801600" y="7796463"/>
            <a:ext cx="1708484"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17265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Admin Workflow</a:t>
            </a:r>
            <a:endParaRPr lang="en-US" sz="4450" dirty="0"/>
          </a:p>
        </p:txBody>
      </p:sp>
      <p:pic>
        <p:nvPicPr>
          <p:cNvPr id="3" name="Image 0" descr="preencoded.png"/>
          <p:cNvPicPr>
            <a:picLocks noChangeAspect="1"/>
          </p:cNvPicPr>
          <p:nvPr/>
        </p:nvPicPr>
        <p:blipFill>
          <a:blip r:embed="rId3"/>
          <a:stretch>
            <a:fillRect/>
          </a:stretch>
        </p:blipFill>
        <p:spPr>
          <a:xfrm>
            <a:off x="793790" y="3335060"/>
            <a:ext cx="1134070" cy="1360884"/>
          </a:xfrm>
          <a:prstGeom prst="rect">
            <a:avLst/>
          </a:prstGeom>
        </p:spPr>
      </p:pic>
      <p:sp>
        <p:nvSpPr>
          <p:cNvPr id="4" name="Text 1"/>
          <p:cNvSpPr/>
          <p:nvPr/>
        </p:nvSpPr>
        <p:spPr>
          <a:xfrm>
            <a:off x="2154674" y="356187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Login</a:t>
            </a:r>
            <a:endParaRPr lang="en-US" sz="2200" dirty="0"/>
          </a:p>
        </p:txBody>
      </p:sp>
      <p:pic>
        <p:nvPicPr>
          <p:cNvPr id="5" name="Image 1" descr="preencoded.png"/>
          <p:cNvPicPr>
            <a:picLocks noChangeAspect="1"/>
          </p:cNvPicPr>
          <p:nvPr/>
        </p:nvPicPr>
        <p:blipFill>
          <a:blip r:embed="rId4"/>
          <a:stretch>
            <a:fillRect/>
          </a:stretch>
        </p:blipFill>
        <p:spPr>
          <a:xfrm>
            <a:off x="793790" y="4695944"/>
            <a:ext cx="1134070" cy="1360884"/>
          </a:xfrm>
          <a:prstGeom prst="rect">
            <a:avLst/>
          </a:prstGeom>
        </p:spPr>
      </p:pic>
      <p:sp>
        <p:nvSpPr>
          <p:cNvPr id="6" name="Text 2"/>
          <p:cNvSpPr/>
          <p:nvPr/>
        </p:nvSpPr>
        <p:spPr>
          <a:xfrm>
            <a:off x="2154674" y="49227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Overlook</a:t>
            </a:r>
            <a:endParaRPr lang="en-US" sz="2200" dirty="0"/>
          </a:p>
        </p:txBody>
      </p:sp>
      <p:sp>
        <p:nvSpPr>
          <p:cNvPr id="7" name="Rectangle 6">
            <a:extLst>
              <a:ext uri="{FF2B5EF4-FFF2-40B4-BE49-F238E27FC236}">
                <a16:creationId xmlns:a16="http://schemas.microsoft.com/office/drawing/2014/main" id="{880BC4E5-A92E-87F2-DDC9-A43EFD2BD14D}"/>
              </a:ext>
            </a:extLst>
          </p:cNvPr>
          <p:cNvSpPr/>
          <p:nvPr/>
        </p:nvSpPr>
        <p:spPr>
          <a:xfrm>
            <a:off x="12897853" y="7760368"/>
            <a:ext cx="1588168" cy="3850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3902154"/>
            <a:ext cx="5583317" cy="425291"/>
          </a:xfrm>
          <a:prstGeom prst="rect">
            <a:avLst/>
          </a:prstGeom>
          <a:noFill/>
          <a:ln/>
        </p:spPr>
        <p:txBody>
          <a:bodyPr wrap="none" lIns="0" tIns="0" rIns="0" bIns="0" rtlCol="0" anchor="t"/>
          <a:lstStyle/>
          <a:p>
            <a:pPr marL="0" indent="0" algn="l">
              <a:lnSpc>
                <a:spcPts val="3300"/>
              </a:lnSpc>
              <a:buNone/>
            </a:pPr>
            <a:r>
              <a:rPr lang="en-US" sz="2650" dirty="0">
                <a:solidFill>
                  <a:srgbClr val="76B9FF"/>
                </a:solidFill>
                <a:latin typeface="Roboto Slab" pitchFamily="34" charset="0"/>
                <a:ea typeface="Roboto Slab" pitchFamily="34" charset="-122"/>
                <a:cs typeface="Roboto Slab" pitchFamily="34" charset="-120"/>
              </a:rPr>
              <a:t>Entity-Relationship Diagram (ERD)</a:t>
            </a:r>
            <a:endParaRPr lang="en-US" sz="2650" dirty="0"/>
          </a:p>
        </p:txBody>
      </p:sp>
      <p:sp>
        <p:nvSpPr>
          <p:cNvPr id="3" name="Rectangle 2">
            <a:extLst>
              <a:ext uri="{FF2B5EF4-FFF2-40B4-BE49-F238E27FC236}">
                <a16:creationId xmlns:a16="http://schemas.microsoft.com/office/drawing/2014/main" id="{C3CF47F5-8E36-FA9F-C1A3-0302FE6FA174}"/>
              </a:ext>
            </a:extLst>
          </p:cNvPr>
          <p:cNvSpPr/>
          <p:nvPr/>
        </p:nvSpPr>
        <p:spPr>
          <a:xfrm>
            <a:off x="12849726" y="7784432"/>
            <a:ext cx="1696453" cy="3368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3593068"/>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76B9FF"/>
                </a:solidFill>
                <a:latin typeface="Roboto Slab" pitchFamily="34" charset="0"/>
                <a:ea typeface="Roboto Slab" pitchFamily="34" charset="-122"/>
                <a:cs typeface="Roboto Slab" pitchFamily="34" charset="-120"/>
              </a:rPr>
              <a:t>Class Diagram</a:t>
            </a:r>
            <a:endParaRPr lang="en-US" sz="2650" dirty="0"/>
          </a:p>
        </p:txBody>
      </p:sp>
      <p:sp>
        <p:nvSpPr>
          <p:cNvPr id="3" name="Text 1"/>
          <p:cNvSpPr/>
          <p:nvPr/>
        </p:nvSpPr>
        <p:spPr>
          <a:xfrm>
            <a:off x="793790" y="4273510"/>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Rectangle 3">
            <a:extLst>
              <a:ext uri="{FF2B5EF4-FFF2-40B4-BE49-F238E27FC236}">
                <a16:creationId xmlns:a16="http://schemas.microsoft.com/office/drawing/2014/main" id="{4ECAADA4-CD8B-70A9-2A92-33E42646996B}"/>
              </a:ext>
            </a:extLst>
          </p:cNvPr>
          <p:cNvSpPr/>
          <p:nvPr/>
        </p:nvSpPr>
        <p:spPr>
          <a:xfrm>
            <a:off x="12813632" y="7772400"/>
            <a:ext cx="1732547"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593068"/>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76B9FF"/>
                </a:solidFill>
                <a:latin typeface="Roboto Slab" pitchFamily="34" charset="0"/>
                <a:ea typeface="Roboto Slab" pitchFamily="34" charset="-122"/>
                <a:cs typeface="Roboto Slab" pitchFamily="34" charset="-120"/>
              </a:rPr>
              <a:t>Use Case Diagram</a:t>
            </a:r>
            <a:endParaRPr lang="en-US" sz="2650" dirty="0"/>
          </a:p>
        </p:txBody>
      </p:sp>
      <p:sp>
        <p:nvSpPr>
          <p:cNvPr id="3" name="Text 1"/>
          <p:cNvSpPr/>
          <p:nvPr/>
        </p:nvSpPr>
        <p:spPr>
          <a:xfrm>
            <a:off x="793790" y="4273510"/>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Rectangle 3">
            <a:extLst>
              <a:ext uri="{FF2B5EF4-FFF2-40B4-BE49-F238E27FC236}">
                <a16:creationId xmlns:a16="http://schemas.microsoft.com/office/drawing/2014/main" id="{C6887EF5-71F8-3710-A723-DDEAD4ED0B9F}"/>
              </a:ext>
            </a:extLst>
          </p:cNvPr>
          <p:cNvSpPr/>
          <p:nvPr/>
        </p:nvSpPr>
        <p:spPr>
          <a:xfrm>
            <a:off x="12861758" y="7784432"/>
            <a:ext cx="1636295"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3902154"/>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76B9FF"/>
                </a:solidFill>
                <a:latin typeface="Roboto Slab" pitchFamily="34" charset="0"/>
                <a:ea typeface="Roboto Slab" pitchFamily="34" charset="-122"/>
                <a:cs typeface="Roboto Slab" pitchFamily="34" charset="-120"/>
              </a:rPr>
              <a:t>Data Flow Diagram</a:t>
            </a:r>
            <a:endParaRPr lang="en-US" sz="2650" dirty="0"/>
          </a:p>
        </p:txBody>
      </p:sp>
      <p:sp>
        <p:nvSpPr>
          <p:cNvPr id="3" name="Rectangle 2">
            <a:extLst>
              <a:ext uri="{FF2B5EF4-FFF2-40B4-BE49-F238E27FC236}">
                <a16:creationId xmlns:a16="http://schemas.microsoft.com/office/drawing/2014/main" id="{CC4FBAB3-4581-3936-DBE8-A3BC22FDE8C7}"/>
              </a:ext>
            </a:extLst>
          </p:cNvPr>
          <p:cNvSpPr/>
          <p:nvPr/>
        </p:nvSpPr>
        <p:spPr>
          <a:xfrm>
            <a:off x="12873789" y="7772400"/>
            <a:ext cx="1648327" cy="3368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997637"/>
            <a:ext cx="11341298" cy="1417677"/>
          </a:xfrm>
          <a:prstGeom prst="rect">
            <a:avLst/>
          </a:prstGeom>
          <a:noFill/>
          <a:ln/>
        </p:spPr>
        <p:txBody>
          <a:bodyPr wrap="none" lIns="0" tIns="0" rIns="0" bIns="0" rtlCol="0" anchor="t"/>
          <a:lstStyle/>
          <a:p>
            <a:pPr marL="0" indent="0" algn="l">
              <a:lnSpc>
                <a:spcPts val="11150"/>
              </a:lnSpc>
              <a:buNone/>
            </a:pPr>
            <a:r>
              <a:rPr lang="en-US" sz="8900" dirty="0">
                <a:solidFill>
                  <a:srgbClr val="76B9FF"/>
                </a:solidFill>
                <a:latin typeface="Roboto Slab" pitchFamily="34" charset="0"/>
                <a:ea typeface="Roboto Slab" pitchFamily="34" charset="-122"/>
                <a:cs typeface="Roboto Slab" pitchFamily="34" charset="-120"/>
              </a:rPr>
              <a:t>            Thank You</a:t>
            </a:r>
            <a:endParaRPr lang="en-US" sz="8900" dirty="0"/>
          </a:p>
        </p:txBody>
      </p:sp>
      <p:sp>
        <p:nvSpPr>
          <p:cNvPr id="3" name="Text 1"/>
          <p:cNvSpPr/>
          <p:nvPr/>
        </p:nvSpPr>
        <p:spPr>
          <a:xfrm>
            <a:off x="793790" y="4868942"/>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Rectangle 3">
            <a:extLst>
              <a:ext uri="{FF2B5EF4-FFF2-40B4-BE49-F238E27FC236}">
                <a16:creationId xmlns:a16="http://schemas.microsoft.com/office/drawing/2014/main" id="{062D799B-0B5A-42FA-B59B-3EC3BCBFE16C}"/>
              </a:ext>
            </a:extLst>
          </p:cNvPr>
          <p:cNvSpPr/>
          <p:nvPr/>
        </p:nvSpPr>
        <p:spPr>
          <a:xfrm>
            <a:off x="12885821" y="7808495"/>
            <a:ext cx="1660358"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7846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Introduction</a:t>
            </a:r>
            <a:endParaRPr lang="en-US" sz="4450" dirty="0"/>
          </a:p>
        </p:txBody>
      </p:sp>
      <p:sp>
        <p:nvSpPr>
          <p:cNvPr id="4" name="Text 1"/>
          <p:cNvSpPr/>
          <p:nvPr/>
        </p:nvSpPr>
        <p:spPr>
          <a:xfrm>
            <a:off x="6280190" y="2127409"/>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The Online Healthcare Consultation System is a web-based platform designed to simplify and digitize the interaction between patients and doctors. In today’s fast-paced world, accessing timely healthcare can be challenging due to distance, busy schedules. This system aims to solve those issues by allowing patients to book appointments, consult doctors, and receive digital prescriptions from the comfort of their homes.</a:t>
            </a:r>
            <a:endParaRPr lang="en-US" sz="1750" dirty="0"/>
          </a:p>
        </p:txBody>
      </p:sp>
      <p:sp>
        <p:nvSpPr>
          <p:cNvPr id="5" name="Text 2"/>
          <p:cNvSpPr/>
          <p:nvPr/>
        </p:nvSpPr>
        <p:spPr>
          <a:xfrm>
            <a:off x="6280190" y="455997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The system supports three main types of users:</a:t>
            </a:r>
            <a:endParaRPr lang="en-US" sz="1750" dirty="0"/>
          </a:p>
        </p:txBody>
      </p:sp>
      <p:sp>
        <p:nvSpPr>
          <p:cNvPr id="6" name="Text 3"/>
          <p:cNvSpPr/>
          <p:nvPr/>
        </p:nvSpPr>
        <p:spPr>
          <a:xfrm>
            <a:off x="6280190" y="517802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Patients: who can register, search for doctors, and book appointments.</a:t>
            </a:r>
            <a:endParaRPr lang="en-US" sz="1750" dirty="0"/>
          </a:p>
        </p:txBody>
      </p:sp>
      <p:sp>
        <p:nvSpPr>
          <p:cNvPr id="7" name="Text 4"/>
          <p:cNvSpPr/>
          <p:nvPr/>
        </p:nvSpPr>
        <p:spPr>
          <a:xfrm>
            <a:off x="6280190" y="5620226"/>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Doctors: who can manage their availability, consult patients, and provide prescriptions.</a:t>
            </a:r>
            <a:endParaRPr lang="en-US" sz="1750" dirty="0"/>
          </a:p>
        </p:txBody>
      </p:sp>
      <p:sp>
        <p:nvSpPr>
          <p:cNvPr id="8" name="Text 5"/>
          <p:cNvSpPr/>
          <p:nvPr/>
        </p:nvSpPr>
        <p:spPr>
          <a:xfrm>
            <a:off x="6280190" y="6425327"/>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Admins: who monitor the overall system and manage users and appointments.</a:t>
            </a:r>
            <a:endParaRPr lang="en-US" sz="1750" dirty="0"/>
          </a:p>
        </p:txBody>
      </p:sp>
      <p:sp>
        <p:nvSpPr>
          <p:cNvPr id="10" name="Rectangle 9">
            <a:extLst>
              <a:ext uri="{FF2B5EF4-FFF2-40B4-BE49-F238E27FC236}">
                <a16:creationId xmlns:a16="http://schemas.microsoft.com/office/drawing/2014/main" id="{C315EE41-4175-A8D2-1D7E-9F80EEF6A8CA}"/>
              </a:ext>
            </a:extLst>
          </p:cNvPr>
          <p:cNvSpPr/>
          <p:nvPr/>
        </p:nvSpPr>
        <p:spPr>
          <a:xfrm>
            <a:off x="12849726" y="7736305"/>
            <a:ext cx="1660358"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21241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Problem Faced</a:t>
            </a:r>
            <a:endParaRPr lang="en-US" sz="4450" dirty="0"/>
          </a:p>
        </p:txBody>
      </p:sp>
      <p:sp>
        <p:nvSpPr>
          <p:cNvPr id="3" name="Shape 1"/>
          <p:cNvSpPr/>
          <p:nvPr/>
        </p:nvSpPr>
        <p:spPr>
          <a:xfrm>
            <a:off x="793790" y="2374821"/>
            <a:ext cx="510302" cy="510302"/>
          </a:xfrm>
          <a:prstGeom prst="roundRect">
            <a:avLst>
              <a:gd name="adj" fmla="val 6667"/>
            </a:avLst>
          </a:prstGeom>
          <a:solidFill>
            <a:srgbClr val="3F4652"/>
          </a:solidFill>
          <a:ln/>
        </p:spPr>
        <p:txBody>
          <a:bodyPr/>
          <a:lstStyle/>
          <a:p>
            <a:endParaRPr lang="en-IN"/>
          </a:p>
        </p:txBody>
      </p:sp>
      <p:sp>
        <p:nvSpPr>
          <p:cNvPr id="4" name="Text 2"/>
          <p:cNvSpPr/>
          <p:nvPr/>
        </p:nvSpPr>
        <p:spPr>
          <a:xfrm>
            <a:off x="1530906" y="2452688"/>
            <a:ext cx="7031712"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Access to quality healthcare is limited in rural areas.</a:t>
            </a:r>
            <a:endParaRPr lang="en-US" sz="2200" dirty="0"/>
          </a:p>
        </p:txBody>
      </p:sp>
      <p:sp>
        <p:nvSpPr>
          <p:cNvPr id="5" name="Shape 3"/>
          <p:cNvSpPr/>
          <p:nvPr/>
        </p:nvSpPr>
        <p:spPr>
          <a:xfrm>
            <a:off x="793790" y="3338751"/>
            <a:ext cx="510302" cy="510302"/>
          </a:xfrm>
          <a:prstGeom prst="roundRect">
            <a:avLst>
              <a:gd name="adj" fmla="val 6667"/>
            </a:avLst>
          </a:prstGeom>
          <a:solidFill>
            <a:srgbClr val="3F4652"/>
          </a:solidFill>
          <a:ln/>
        </p:spPr>
        <p:txBody>
          <a:bodyPr/>
          <a:lstStyle/>
          <a:p>
            <a:endParaRPr lang="en-IN"/>
          </a:p>
        </p:txBody>
      </p:sp>
      <p:sp>
        <p:nvSpPr>
          <p:cNvPr id="6" name="Text 4"/>
          <p:cNvSpPr/>
          <p:nvPr/>
        </p:nvSpPr>
        <p:spPr>
          <a:xfrm>
            <a:off x="1530906" y="3416618"/>
            <a:ext cx="851725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Urban hospitals are often overcrowded with long waiting times.</a:t>
            </a:r>
            <a:endParaRPr lang="en-US" sz="2200" dirty="0"/>
          </a:p>
        </p:txBody>
      </p:sp>
      <p:sp>
        <p:nvSpPr>
          <p:cNvPr id="7" name="Shape 5"/>
          <p:cNvSpPr/>
          <p:nvPr/>
        </p:nvSpPr>
        <p:spPr>
          <a:xfrm>
            <a:off x="793790" y="4302681"/>
            <a:ext cx="510302" cy="510302"/>
          </a:xfrm>
          <a:prstGeom prst="roundRect">
            <a:avLst>
              <a:gd name="adj" fmla="val 6667"/>
            </a:avLst>
          </a:prstGeom>
          <a:solidFill>
            <a:srgbClr val="3F4652"/>
          </a:solidFill>
          <a:ln/>
        </p:spPr>
        <p:txBody>
          <a:bodyPr/>
          <a:lstStyle/>
          <a:p>
            <a:endParaRPr lang="en-IN"/>
          </a:p>
        </p:txBody>
      </p:sp>
      <p:sp>
        <p:nvSpPr>
          <p:cNvPr id="8" name="Text 6"/>
          <p:cNvSpPr/>
          <p:nvPr/>
        </p:nvSpPr>
        <p:spPr>
          <a:xfrm>
            <a:off x="1530906" y="4380547"/>
            <a:ext cx="11606093"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Scheduling and attending doctor appointments can be challenging due to travel issues.</a:t>
            </a:r>
            <a:endParaRPr lang="en-US" sz="2200" dirty="0"/>
          </a:p>
        </p:txBody>
      </p:sp>
      <p:sp>
        <p:nvSpPr>
          <p:cNvPr id="9" name="Shape 7"/>
          <p:cNvSpPr/>
          <p:nvPr/>
        </p:nvSpPr>
        <p:spPr>
          <a:xfrm>
            <a:off x="793790" y="5266611"/>
            <a:ext cx="510302" cy="510302"/>
          </a:xfrm>
          <a:prstGeom prst="roundRect">
            <a:avLst>
              <a:gd name="adj" fmla="val 6667"/>
            </a:avLst>
          </a:prstGeom>
          <a:solidFill>
            <a:srgbClr val="3F4652"/>
          </a:solidFill>
          <a:ln/>
        </p:spPr>
        <p:txBody>
          <a:bodyPr/>
          <a:lstStyle/>
          <a:p>
            <a:endParaRPr lang="en-IN"/>
          </a:p>
        </p:txBody>
      </p:sp>
      <p:sp>
        <p:nvSpPr>
          <p:cNvPr id="10" name="Text 8"/>
          <p:cNvSpPr/>
          <p:nvPr/>
        </p:nvSpPr>
        <p:spPr>
          <a:xfrm>
            <a:off x="1530906" y="5344478"/>
            <a:ext cx="12305705" cy="708660"/>
          </a:xfrm>
          <a:prstGeom prst="rect">
            <a:avLst/>
          </a:prstGeom>
          <a:noFill/>
          <a:ln/>
        </p:spPr>
        <p:txBody>
          <a:bodyPr wrap="squar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Elderly individuals and those with disabilities face even greater difficulty reaching medical facilities.</a:t>
            </a:r>
            <a:endParaRPr lang="en-US" sz="2200" dirty="0"/>
          </a:p>
        </p:txBody>
      </p:sp>
      <p:sp>
        <p:nvSpPr>
          <p:cNvPr id="11" name="Shape 9"/>
          <p:cNvSpPr/>
          <p:nvPr/>
        </p:nvSpPr>
        <p:spPr>
          <a:xfrm>
            <a:off x="793790" y="6506766"/>
            <a:ext cx="510302" cy="510302"/>
          </a:xfrm>
          <a:prstGeom prst="roundRect">
            <a:avLst>
              <a:gd name="adj" fmla="val 6667"/>
            </a:avLst>
          </a:prstGeom>
          <a:solidFill>
            <a:srgbClr val="3F4652"/>
          </a:solidFill>
          <a:ln/>
        </p:spPr>
        <p:txBody>
          <a:bodyPr/>
          <a:lstStyle/>
          <a:p>
            <a:endParaRPr lang="en-IN"/>
          </a:p>
        </p:txBody>
      </p:sp>
      <p:sp>
        <p:nvSpPr>
          <p:cNvPr id="12" name="Text 10"/>
          <p:cNvSpPr/>
          <p:nvPr/>
        </p:nvSpPr>
        <p:spPr>
          <a:xfrm>
            <a:off x="1530906" y="6584633"/>
            <a:ext cx="1157287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Many people are unaware of the right doctor or specialist to consult for their condition.</a:t>
            </a:r>
            <a:endParaRPr lang="en-US" sz="2200" dirty="0"/>
          </a:p>
        </p:txBody>
      </p:sp>
      <p:sp>
        <p:nvSpPr>
          <p:cNvPr id="13" name="Rectangle 12">
            <a:extLst>
              <a:ext uri="{FF2B5EF4-FFF2-40B4-BE49-F238E27FC236}">
                <a16:creationId xmlns:a16="http://schemas.microsoft.com/office/drawing/2014/main" id="{A56FDB77-CBA2-A3F1-3491-607DDC4E4077}"/>
              </a:ext>
            </a:extLst>
          </p:cNvPr>
          <p:cNvSpPr/>
          <p:nvPr/>
        </p:nvSpPr>
        <p:spPr>
          <a:xfrm>
            <a:off x="12873789" y="7772400"/>
            <a:ext cx="1672390" cy="354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87135"/>
            <a:ext cx="3969425" cy="496133"/>
          </a:xfrm>
          <a:prstGeom prst="rect">
            <a:avLst/>
          </a:prstGeom>
          <a:noFill/>
          <a:ln/>
        </p:spPr>
        <p:txBody>
          <a:bodyPr wrap="none" lIns="0" tIns="0" rIns="0" bIns="0" rtlCol="0" anchor="t"/>
          <a:lstStyle/>
          <a:p>
            <a:pPr marL="0" indent="0" algn="l">
              <a:lnSpc>
                <a:spcPts val="3900"/>
              </a:lnSpc>
              <a:buNone/>
            </a:pPr>
            <a:r>
              <a:rPr lang="en-US" sz="3100" dirty="0">
                <a:solidFill>
                  <a:srgbClr val="76B9FF"/>
                </a:solidFill>
                <a:latin typeface="Roboto Slab" pitchFamily="34" charset="0"/>
                <a:ea typeface="Roboto Slab" pitchFamily="34" charset="-122"/>
                <a:cs typeface="Roboto Slab" pitchFamily="34" charset="-120"/>
              </a:rPr>
              <a:t>Solution</a:t>
            </a:r>
            <a:endParaRPr lang="en-US" sz="3100" dirty="0"/>
          </a:p>
        </p:txBody>
      </p:sp>
      <p:pic>
        <p:nvPicPr>
          <p:cNvPr id="3" name="Image 0" descr="preencoded.png"/>
          <p:cNvPicPr>
            <a:picLocks noChangeAspect="1"/>
          </p:cNvPicPr>
          <p:nvPr/>
        </p:nvPicPr>
        <p:blipFill>
          <a:blip r:embed="rId3"/>
          <a:stretch>
            <a:fillRect/>
          </a:stretch>
        </p:blipFill>
        <p:spPr>
          <a:xfrm>
            <a:off x="793790" y="1700808"/>
            <a:ext cx="396835" cy="396835"/>
          </a:xfrm>
          <a:prstGeom prst="rect">
            <a:avLst/>
          </a:prstGeom>
        </p:spPr>
      </p:pic>
      <p:sp>
        <p:nvSpPr>
          <p:cNvPr id="4" name="Text 1"/>
          <p:cNvSpPr/>
          <p:nvPr/>
        </p:nvSpPr>
        <p:spPr>
          <a:xfrm>
            <a:off x="793790" y="2296001"/>
            <a:ext cx="3102412"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Online Doctor Access for Villages</a:t>
            </a:r>
            <a:endParaRPr lang="en-US" sz="1550" dirty="0"/>
          </a:p>
        </p:txBody>
      </p:sp>
      <p:sp>
        <p:nvSpPr>
          <p:cNvPr id="5" name="Text 2"/>
          <p:cNvSpPr/>
          <p:nvPr/>
        </p:nvSpPr>
        <p:spPr>
          <a:xfrm>
            <a:off x="793790" y="2639258"/>
            <a:ext cx="4215289" cy="508159"/>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People in rural areas can connect with doctors online through chat consultations, reducing the need to travel far.</a:t>
            </a:r>
            <a:endParaRPr lang="en-US" sz="1250" dirty="0"/>
          </a:p>
        </p:txBody>
      </p:sp>
      <p:pic>
        <p:nvPicPr>
          <p:cNvPr id="6" name="Image 1" descr="preencoded.png"/>
          <p:cNvPicPr>
            <a:picLocks noChangeAspect="1"/>
          </p:cNvPicPr>
          <p:nvPr/>
        </p:nvPicPr>
        <p:blipFill>
          <a:blip r:embed="rId4"/>
          <a:stretch>
            <a:fillRect/>
          </a:stretch>
        </p:blipFill>
        <p:spPr>
          <a:xfrm>
            <a:off x="5207437" y="1700808"/>
            <a:ext cx="396835" cy="396835"/>
          </a:xfrm>
          <a:prstGeom prst="rect">
            <a:avLst/>
          </a:prstGeom>
        </p:spPr>
      </p:pic>
      <p:sp>
        <p:nvSpPr>
          <p:cNvPr id="7" name="Text 3"/>
          <p:cNvSpPr/>
          <p:nvPr/>
        </p:nvSpPr>
        <p:spPr>
          <a:xfrm>
            <a:off x="5207437" y="2296001"/>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No Long Queues</a:t>
            </a:r>
            <a:endParaRPr lang="en-US" sz="1550" dirty="0"/>
          </a:p>
        </p:txBody>
      </p:sp>
      <p:sp>
        <p:nvSpPr>
          <p:cNvPr id="8" name="Text 4"/>
          <p:cNvSpPr/>
          <p:nvPr/>
        </p:nvSpPr>
        <p:spPr>
          <a:xfrm>
            <a:off x="5207437" y="2639258"/>
            <a:ext cx="4215408" cy="508159"/>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The site allows users to book appointments online, avoiding long lines and crowded hospitals in cities.</a:t>
            </a:r>
            <a:endParaRPr lang="en-US" sz="1250" dirty="0"/>
          </a:p>
        </p:txBody>
      </p:sp>
      <p:pic>
        <p:nvPicPr>
          <p:cNvPr id="9" name="Image 2" descr="preencoded.png"/>
          <p:cNvPicPr>
            <a:picLocks noChangeAspect="1"/>
          </p:cNvPicPr>
          <p:nvPr/>
        </p:nvPicPr>
        <p:blipFill>
          <a:blip r:embed="rId5"/>
          <a:stretch>
            <a:fillRect/>
          </a:stretch>
        </p:blipFill>
        <p:spPr>
          <a:xfrm>
            <a:off x="9621203" y="1700808"/>
            <a:ext cx="396835" cy="396835"/>
          </a:xfrm>
          <a:prstGeom prst="rect">
            <a:avLst/>
          </a:prstGeom>
        </p:spPr>
      </p:pic>
      <p:sp>
        <p:nvSpPr>
          <p:cNvPr id="10" name="Text 5"/>
          <p:cNvSpPr/>
          <p:nvPr/>
        </p:nvSpPr>
        <p:spPr>
          <a:xfrm>
            <a:off x="9621203" y="2296001"/>
            <a:ext cx="2568059"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Easy Appointment Booking</a:t>
            </a:r>
            <a:endParaRPr lang="en-US" sz="1550" dirty="0"/>
          </a:p>
        </p:txBody>
      </p:sp>
      <p:sp>
        <p:nvSpPr>
          <p:cNvPr id="11" name="Text 6"/>
          <p:cNvSpPr/>
          <p:nvPr/>
        </p:nvSpPr>
        <p:spPr>
          <a:xfrm>
            <a:off x="9621203" y="2639258"/>
            <a:ext cx="4215289" cy="508159"/>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Patients can easily choose a time that suits them, and receive reminders so they don’t miss their appointments.</a:t>
            </a:r>
            <a:endParaRPr lang="en-US" sz="1250" dirty="0"/>
          </a:p>
        </p:txBody>
      </p:sp>
      <p:pic>
        <p:nvPicPr>
          <p:cNvPr id="12" name="Image 3" descr="preencoded.png"/>
          <p:cNvPicPr>
            <a:picLocks noChangeAspect="1"/>
          </p:cNvPicPr>
          <p:nvPr/>
        </p:nvPicPr>
        <p:blipFill>
          <a:blip r:embed="rId6"/>
          <a:stretch>
            <a:fillRect/>
          </a:stretch>
        </p:blipFill>
        <p:spPr>
          <a:xfrm>
            <a:off x="793790" y="3544252"/>
            <a:ext cx="396835" cy="396835"/>
          </a:xfrm>
          <a:prstGeom prst="rect">
            <a:avLst/>
          </a:prstGeom>
        </p:spPr>
      </p:pic>
      <p:sp>
        <p:nvSpPr>
          <p:cNvPr id="13" name="Text 7"/>
          <p:cNvSpPr/>
          <p:nvPr/>
        </p:nvSpPr>
        <p:spPr>
          <a:xfrm>
            <a:off x="793790" y="4139446"/>
            <a:ext cx="2787491"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Support for Elderly &amp; Disabled</a:t>
            </a:r>
            <a:endParaRPr lang="en-US" sz="1550" dirty="0"/>
          </a:p>
        </p:txBody>
      </p:sp>
      <p:sp>
        <p:nvSpPr>
          <p:cNvPr id="14" name="Text 8"/>
          <p:cNvSpPr/>
          <p:nvPr/>
        </p:nvSpPr>
        <p:spPr>
          <a:xfrm>
            <a:off x="793790" y="4482703"/>
            <a:ext cx="4215289" cy="508159"/>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Elderly and disabled patients can consult doctors from home without struggling to reach hospitals.</a:t>
            </a:r>
            <a:endParaRPr lang="en-US" sz="1250" dirty="0"/>
          </a:p>
        </p:txBody>
      </p:sp>
      <p:pic>
        <p:nvPicPr>
          <p:cNvPr id="15" name="Image 4" descr="preencoded.png"/>
          <p:cNvPicPr>
            <a:picLocks noChangeAspect="1"/>
          </p:cNvPicPr>
          <p:nvPr/>
        </p:nvPicPr>
        <p:blipFill>
          <a:blip r:embed="rId7"/>
          <a:stretch>
            <a:fillRect/>
          </a:stretch>
        </p:blipFill>
        <p:spPr>
          <a:xfrm>
            <a:off x="5207437" y="3544252"/>
            <a:ext cx="396835" cy="396835"/>
          </a:xfrm>
          <a:prstGeom prst="rect">
            <a:avLst/>
          </a:prstGeom>
        </p:spPr>
      </p:pic>
      <p:sp>
        <p:nvSpPr>
          <p:cNvPr id="16" name="Text 9"/>
          <p:cNvSpPr/>
          <p:nvPr/>
        </p:nvSpPr>
        <p:spPr>
          <a:xfrm>
            <a:off x="5207437" y="4139446"/>
            <a:ext cx="2314456"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Doctor Matching Feature</a:t>
            </a:r>
            <a:endParaRPr lang="en-US" sz="1550" dirty="0"/>
          </a:p>
        </p:txBody>
      </p:sp>
      <p:sp>
        <p:nvSpPr>
          <p:cNvPr id="17" name="Text 10"/>
          <p:cNvSpPr/>
          <p:nvPr/>
        </p:nvSpPr>
        <p:spPr>
          <a:xfrm>
            <a:off x="5207437" y="4482703"/>
            <a:ext cx="4215408" cy="76223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The site can suggest the right specialist based on symptoms or health issues, so people don’t get confused about which doctor to visit.</a:t>
            </a:r>
            <a:endParaRPr lang="en-US" sz="1250" dirty="0"/>
          </a:p>
        </p:txBody>
      </p:sp>
      <p:pic>
        <p:nvPicPr>
          <p:cNvPr id="18" name="Image 5" descr="preencoded.png"/>
          <p:cNvPicPr>
            <a:picLocks noChangeAspect="1"/>
          </p:cNvPicPr>
          <p:nvPr/>
        </p:nvPicPr>
        <p:blipFill>
          <a:blip r:embed="rId8"/>
          <a:stretch>
            <a:fillRect/>
          </a:stretch>
        </p:blipFill>
        <p:spPr>
          <a:xfrm>
            <a:off x="9621203" y="3544252"/>
            <a:ext cx="396835" cy="396835"/>
          </a:xfrm>
          <a:prstGeom prst="rect">
            <a:avLst/>
          </a:prstGeom>
        </p:spPr>
      </p:pic>
      <p:sp>
        <p:nvSpPr>
          <p:cNvPr id="19" name="Text 11"/>
          <p:cNvSpPr/>
          <p:nvPr/>
        </p:nvSpPr>
        <p:spPr>
          <a:xfrm>
            <a:off x="9621203" y="4139446"/>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24/7 Availability</a:t>
            </a:r>
            <a:endParaRPr lang="en-US" sz="1550" dirty="0"/>
          </a:p>
        </p:txBody>
      </p:sp>
      <p:sp>
        <p:nvSpPr>
          <p:cNvPr id="20" name="Text 12"/>
          <p:cNvSpPr/>
          <p:nvPr/>
        </p:nvSpPr>
        <p:spPr>
          <a:xfrm>
            <a:off x="9621203" y="4482703"/>
            <a:ext cx="4215289" cy="508159"/>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Emergency help or general consultations can be available any time, improving access to healthcare.</a:t>
            </a:r>
            <a:endParaRPr lang="en-US" sz="1250" dirty="0"/>
          </a:p>
        </p:txBody>
      </p:sp>
      <p:pic>
        <p:nvPicPr>
          <p:cNvPr id="21" name="Image 6" descr="preencoded.png"/>
          <p:cNvPicPr>
            <a:picLocks noChangeAspect="1"/>
          </p:cNvPicPr>
          <p:nvPr/>
        </p:nvPicPr>
        <p:blipFill>
          <a:blip r:embed="rId9"/>
          <a:stretch>
            <a:fillRect/>
          </a:stretch>
        </p:blipFill>
        <p:spPr>
          <a:xfrm>
            <a:off x="793790" y="5641777"/>
            <a:ext cx="396835" cy="396835"/>
          </a:xfrm>
          <a:prstGeom prst="rect">
            <a:avLst/>
          </a:prstGeom>
        </p:spPr>
      </p:pic>
      <p:sp>
        <p:nvSpPr>
          <p:cNvPr id="22" name="Text 13"/>
          <p:cNvSpPr/>
          <p:nvPr/>
        </p:nvSpPr>
        <p:spPr>
          <a:xfrm>
            <a:off x="793790" y="6236970"/>
            <a:ext cx="3111698" cy="248007"/>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Roboto Slab" pitchFamily="34" charset="0"/>
                <a:ea typeface="Roboto Slab" pitchFamily="34" charset="-122"/>
                <a:cs typeface="Roboto Slab" pitchFamily="34" charset="-120"/>
              </a:rPr>
              <a:t>Medical History &amp; Reports Online</a:t>
            </a:r>
            <a:endParaRPr lang="en-US" sz="1550" dirty="0"/>
          </a:p>
        </p:txBody>
      </p:sp>
      <p:sp>
        <p:nvSpPr>
          <p:cNvPr id="23" name="Text 14"/>
          <p:cNvSpPr/>
          <p:nvPr/>
        </p:nvSpPr>
        <p:spPr>
          <a:xfrm>
            <a:off x="793790" y="6580227"/>
            <a:ext cx="4215289" cy="76223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Roboto" pitchFamily="34" charset="0"/>
                <a:ea typeface="Roboto" pitchFamily="34" charset="-122"/>
                <a:cs typeface="Roboto" pitchFamily="34" charset="-120"/>
              </a:rPr>
              <a:t>Patients can upload and store their medical records, which doctors can review during consultation—saving time and improving diagnosis.</a:t>
            </a:r>
            <a:endParaRPr lang="en-US" sz="1250" dirty="0"/>
          </a:p>
        </p:txBody>
      </p:sp>
      <p:sp>
        <p:nvSpPr>
          <p:cNvPr id="24" name="Rectangle 23">
            <a:extLst>
              <a:ext uri="{FF2B5EF4-FFF2-40B4-BE49-F238E27FC236}">
                <a16:creationId xmlns:a16="http://schemas.microsoft.com/office/drawing/2014/main" id="{8BE3F149-535B-2962-D1BA-79DB12C68186}"/>
              </a:ext>
            </a:extLst>
          </p:cNvPr>
          <p:cNvSpPr/>
          <p:nvPr/>
        </p:nvSpPr>
        <p:spPr>
          <a:xfrm>
            <a:off x="12897853" y="7760368"/>
            <a:ext cx="1624263" cy="3729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1655088"/>
            <a:ext cx="4919424" cy="4919424"/>
          </a:xfrm>
          <a:prstGeom prst="rect">
            <a:avLst/>
          </a:prstGeom>
        </p:spPr>
      </p:pic>
      <p:sp>
        <p:nvSpPr>
          <p:cNvPr id="4" name="Text 0"/>
          <p:cNvSpPr/>
          <p:nvPr/>
        </p:nvSpPr>
        <p:spPr>
          <a:xfrm>
            <a:off x="6280190" y="216158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Goals/Objective</a:t>
            </a:r>
            <a:endParaRPr lang="en-US" sz="4450" dirty="0"/>
          </a:p>
        </p:txBody>
      </p:sp>
      <p:sp>
        <p:nvSpPr>
          <p:cNvPr id="5" name="Text 1"/>
          <p:cNvSpPr/>
          <p:nvPr/>
        </p:nvSpPr>
        <p:spPr>
          <a:xfrm>
            <a:off x="6280190" y="321052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Develop a user-friendly web platform for online consultations.</a:t>
            </a:r>
            <a:endParaRPr lang="en-US" sz="1750" dirty="0"/>
          </a:p>
        </p:txBody>
      </p:sp>
      <p:sp>
        <p:nvSpPr>
          <p:cNvPr id="6" name="Text 2"/>
          <p:cNvSpPr/>
          <p:nvPr/>
        </p:nvSpPr>
        <p:spPr>
          <a:xfrm>
            <a:off x="6280190" y="3652718"/>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Allow patients to search for doctors based on specialization and availability.</a:t>
            </a:r>
            <a:endParaRPr lang="en-US" sz="1750" dirty="0"/>
          </a:p>
        </p:txBody>
      </p:sp>
      <p:sp>
        <p:nvSpPr>
          <p:cNvPr id="7" name="Text 3"/>
          <p:cNvSpPr/>
          <p:nvPr/>
        </p:nvSpPr>
        <p:spPr>
          <a:xfrm>
            <a:off x="6280190" y="4457819"/>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Enable secure appointment booking and chat-based consultation.</a:t>
            </a:r>
            <a:endParaRPr lang="en-US" sz="1750" dirty="0"/>
          </a:p>
        </p:txBody>
      </p:sp>
      <p:sp>
        <p:nvSpPr>
          <p:cNvPr id="8" name="Text 4"/>
          <p:cNvSpPr/>
          <p:nvPr/>
        </p:nvSpPr>
        <p:spPr>
          <a:xfrm>
            <a:off x="6280190" y="4900017"/>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Provide doctors with features to manage schedules and issue digital prescriptions.</a:t>
            </a:r>
            <a:endParaRPr lang="en-US" sz="1750" dirty="0"/>
          </a:p>
        </p:txBody>
      </p:sp>
      <p:sp>
        <p:nvSpPr>
          <p:cNvPr id="9" name="Text 5"/>
          <p:cNvSpPr/>
          <p:nvPr/>
        </p:nvSpPr>
        <p:spPr>
          <a:xfrm>
            <a:off x="6280190" y="570511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Allow administrators to manage users and monitor activities.</a:t>
            </a:r>
            <a:endParaRPr lang="en-US" sz="1750" dirty="0"/>
          </a:p>
        </p:txBody>
      </p:sp>
      <p:sp>
        <p:nvSpPr>
          <p:cNvPr id="10" name="Rectangle 9">
            <a:extLst>
              <a:ext uri="{FF2B5EF4-FFF2-40B4-BE49-F238E27FC236}">
                <a16:creationId xmlns:a16="http://schemas.microsoft.com/office/drawing/2014/main" id="{41FA5303-0D94-1E73-54EC-717A1FBB6E03}"/>
              </a:ext>
            </a:extLst>
          </p:cNvPr>
          <p:cNvSpPr/>
          <p:nvPr/>
        </p:nvSpPr>
        <p:spPr>
          <a:xfrm>
            <a:off x="12813632" y="7808495"/>
            <a:ext cx="1720515" cy="2767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6001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Features</a:t>
            </a:r>
            <a:endParaRPr lang="en-US" sz="4450" dirty="0"/>
          </a:p>
        </p:txBody>
      </p:sp>
      <p:sp>
        <p:nvSpPr>
          <p:cNvPr id="3" name="Shape 1"/>
          <p:cNvSpPr/>
          <p:nvPr/>
        </p:nvSpPr>
        <p:spPr>
          <a:xfrm>
            <a:off x="793790" y="2222421"/>
            <a:ext cx="6407944" cy="807958"/>
          </a:xfrm>
          <a:prstGeom prst="roundRect">
            <a:avLst>
              <a:gd name="adj" fmla="val 4211"/>
            </a:avLst>
          </a:prstGeom>
          <a:solidFill>
            <a:srgbClr val="3F4652"/>
          </a:solidFill>
          <a:ln/>
        </p:spPr>
        <p:txBody>
          <a:bodyPr/>
          <a:lstStyle/>
          <a:p>
            <a:endParaRPr lang="en-IN"/>
          </a:p>
        </p:txBody>
      </p:sp>
      <p:sp>
        <p:nvSpPr>
          <p:cNvPr id="4" name="Text 2"/>
          <p:cNvSpPr/>
          <p:nvPr/>
        </p:nvSpPr>
        <p:spPr>
          <a:xfrm>
            <a:off x="1020604" y="244923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24/7 Availability</a:t>
            </a:r>
            <a:endParaRPr lang="en-US" sz="2200" dirty="0"/>
          </a:p>
        </p:txBody>
      </p:sp>
      <p:sp>
        <p:nvSpPr>
          <p:cNvPr id="5" name="Shape 3"/>
          <p:cNvSpPr/>
          <p:nvPr/>
        </p:nvSpPr>
        <p:spPr>
          <a:xfrm>
            <a:off x="7428548" y="2222421"/>
            <a:ext cx="6408063" cy="807958"/>
          </a:xfrm>
          <a:prstGeom prst="roundRect">
            <a:avLst>
              <a:gd name="adj" fmla="val 4211"/>
            </a:avLst>
          </a:prstGeom>
          <a:solidFill>
            <a:srgbClr val="3F4652"/>
          </a:solidFill>
          <a:ln/>
        </p:spPr>
        <p:txBody>
          <a:bodyPr/>
          <a:lstStyle/>
          <a:p>
            <a:endParaRPr lang="en-IN"/>
          </a:p>
        </p:txBody>
      </p:sp>
      <p:sp>
        <p:nvSpPr>
          <p:cNvPr id="6" name="Text 4"/>
          <p:cNvSpPr/>
          <p:nvPr/>
        </p:nvSpPr>
        <p:spPr>
          <a:xfrm>
            <a:off x="7655362" y="2449235"/>
            <a:ext cx="5353764"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Faster Response from Specialist Doctors</a:t>
            </a:r>
            <a:endParaRPr lang="en-US" sz="2200" dirty="0"/>
          </a:p>
        </p:txBody>
      </p:sp>
      <p:sp>
        <p:nvSpPr>
          <p:cNvPr id="7" name="Shape 5"/>
          <p:cNvSpPr/>
          <p:nvPr/>
        </p:nvSpPr>
        <p:spPr>
          <a:xfrm>
            <a:off x="793790" y="3257193"/>
            <a:ext cx="6407944" cy="807958"/>
          </a:xfrm>
          <a:prstGeom prst="roundRect">
            <a:avLst>
              <a:gd name="adj" fmla="val 4211"/>
            </a:avLst>
          </a:prstGeom>
          <a:solidFill>
            <a:srgbClr val="3F4652"/>
          </a:solidFill>
          <a:ln/>
        </p:spPr>
        <p:txBody>
          <a:bodyPr/>
          <a:lstStyle/>
          <a:p>
            <a:endParaRPr lang="en-IN"/>
          </a:p>
        </p:txBody>
      </p:sp>
      <p:sp>
        <p:nvSpPr>
          <p:cNvPr id="8" name="Text 6"/>
          <p:cNvSpPr/>
          <p:nvPr/>
        </p:nvSpPr>
        <p:spPr>
          <a:xfrm>
            <a:off x="1020604" y="3484007"/>
            <a:ext cx="5483781"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Secure And Confidential Communication</a:t>
            </a:r>
            <a:endParaRPr lang="en-US" sz="2200" dirty="0"/>
          </a:p>
        </p:txBody>
      </p:sp>
      <p:sp>
        <p:nvSpPr>
          <p:cNvPr id="9" name="Shape 7"/>
          <p:cNvSpPr/>
          <p:nvPr/>
        </p:nvSpPr>
        <p:spPr>
          <a:xfrm>
            <a:off x="7428548" y="3257193"/>
            <a:ext cx="6408063" cy="807958"/>
          </a:xfrm>
          <a:prstGeom prst="roundRect">
            <a:avLst>
              <a:gd name="adj" fmla="val 4211"/>
            </a:avLst>
          </a:prstGeom>
          <a:solidFill>
            <a:srgbClr val="3F4652"/>
          </a:solidFill>
          <a:ln/>
        </p:spPr>
        <p:txBody>
          <a:bodyPr/>
          <a:lstStyle/>
          <a:p>
            <a:endParaRPr lang="en-IN"/>
          </a:p>
        </p:txBody>
      </p:sp>
      <p:sp>
        <p:nvSpPr>
          <p:cNvPr id="10" name="Text 8"/>
          <p:cNvSpPr/>
          <p:nvPr/>
        </p:nvSpPr>
        <p:spPr>
          <a:xfrm>
            <a:off x="7655362" y="3484007"/>
            <a:ext cx="3508653"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Comfort And Convenience</a:t>
            </a:r>
            <a:endParaRPr lang="en-US" sz="2200" dirty="0"/>
          </a:p>
        </p:txBody>
      </p:sp>
      <p:sp>
        <p:nvSpPr>
          <p:cNvPr id="11" name="Shape 9"/>
          <p:cNvSpPr/>
          <p:nvPr/>
        </p:nvSpPr>
        <p:spPr>
          <a:xfrm>
            <a:off x="793790" y="4291965"/>
            <a:ext cx="6407944" cy="807958"/>
          </a:xfrm>
          <a:prstGeom prst="roundRect">
            <a:avLst>
              <a:gd name="adj" fmla="val 4211"/>
            </a:avLst>
          </a:prstGeom>
          <a:solidFill>
            <a:srgbClr val="3F4652"/>
          </a:solidFill>
          <a:ln/>
        </p:spPr>
        <p:txBody>
          <a:bodyPr/>
          <a:lstStyle/>
          <a:p>
            <a:endParaRPr lang="en-IN"/>
          </a:p>
        </p:txBody>
      </p:sp>
      <p:sp>
        <p:nvSpPr>
          <p:cNvPr id="12" name="Text 10"/>
          <p:cNvSpPr/>
          <p:nvPr/>
        </p:nvSpPr>
        <p:spPr>
          <a:xfrm>
            <a:off x="1020604" y="4518779"/>
            <a:ext cx="3820239"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Saves Travelling Time/Costs</a:t>
            </a:r>
            <a:endParaRPr lang="en-US" sz="2200" dirty="0"/>
          </a:p>
        </p:txBody>
      </p:sp>
      <p:sp>
        <p:nvSpPr>
          <p:cNvPr id="13" name="Shape 11"/>
          <p:cNvSpPr/>
          <p:nvPr/>
        </p:nvSpPr>
        <p:spPr>
          <a:xfrm>
            <a:off x="7428548" y="4291965"/>
            <a:ext cx="6408063" cy="807958"/>
          </a:xfrm>
          <a:prstGeom prst="roundRect">
            <a:avLst>
              <a:gd name="adj" fmla="val 4211"/>
            </a:avLst>
          </a:prstGeom>
          <a:solidFill>
            <a:srgbClr val="3F4652"/>
          </a:solidFill>
          <a:ln/>
        </p:spPr>
        <p:txBody>
          <a:bodyPr/>
          <a:lstStyle/>
          <a:p>
            <a:endParaRPr lang="en-IN"/>
          </a:p>
        </p:txBody>
      </p:sp>
      <p:sp>
        <p:nvSpPr>
          <p:cNvPr id="14" name="Text 12"/>
          <p:cNvSpPr/>
          <p:nvPr/>
        </p:nvSpPr>
        <p:spPr>
          <a:xfrm>
            <a:off x="7655362" y="4518779"/>
            <a:ext cx="302954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Reduces Waiting Time</a:t>
            </a:r>
            <a:endParaRPr lang="en-US" sz="2200" dirty="0"/>
          </a:p>
        </p:txBody>
      </p:sp>
      <p:sp>
        <p:nvSpPr>
          <p:cNvPr id="15" name="Shape 13"/>
          <p:cNvSpPr/>
          <p:nvPr/>
        </p:nvSpPr>
        <p:spPr>
          <a:xfrm>
            <a:off x="793790" y="5326737"/>
            <a:ext cx="6407944" cy="807958"/>
          </a:xfrm>
          <a:prstGeom prst="roundRect">
            <a:avLst>
              <a:gd name="adj" fmla="val 4211"/>
            </a:avLst>
          </a:prstGeom>
          <a:solidFill>
            <a:srgbClr val="3F4652"/>
          </a:solidFill>
          <a:ln/>
        </p:spPr>
        <p:txBody>
          <a:bodyPr/>
          <a:lstStyle/>
          <a:p>
            <a:endParaRPr lang="en-IN"/>
          </a:p>
        </p:txBody>
      </p:sp>
      <p:sp>
        <p:nvSpPr>
          <p:cNvPr id="16" name="Text 14"/>
          <p:cNvSpPr/>
          <p:nvPr/>
        </p:nvSpPr>
        <p:spPr>
          <a:xfrm>
            <a:off x="1020604" y="5553551"/>
            <a:ext cx="3668673"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Easy Appointment Booking</a:t>
            </a:r>
            <a:endParaRPr lang="en-US" sz="2200" dirty="0"/>
          </a:p>
        </p:txBody>
      </p:sp>
      <p:sp>
        <p:nvSpPr>
          <p:cNvPr id="17" name="Shape 15"/>
          <p:cNvSpPr/>
          <p:nvPr/>
        </p:nvSpPr>
        <p:spPr>
          <a:xfrm>
            <a:off x="7428548" y="5326737"/>
            <a:ext cx="6408063" cy="807958"/>
          </a:xfrm>
          <a:prstGeom prst="roundRect">
            <a:avLst>
              <a:gd name="adj" fmla="val 4211"/>
            </a:avLst>
          </a:prstGeom>
          <a:solidFill>
            <a:srgbClr val="3F4652"/>
          </a:solidFill>
          <a:ln/>
        </p:spPr>
        <p:txBody>
          <a:bodyPr/>
          <a:lstStyle/>
          <a:p>
            <a:endParaRPr lang="en-IN"/>
          </a:p>
        </p:txBody>
      </p:sp>
      <p:sp>
        <p:nvSpPr>
          <p:cNvPr id="18" name="Text 16"/>
          <p:cNvSpPr/>
          <p:nvPr/>
        </p:nvSpPr>
        <p:spPr>
          <a:xfrm>
            <a:off x="7655362" y="5553551"/>
            <a:ext cx="4000024"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Quick Interaction With Doctor</a:t>
            </a:r>
            <a:endParaRPr lang="en-US" sz="2200" dirty="0"/>
          </a:p>
        </p:txBody>
      </p:sp>
      <p:sp>
        <p:nvSpPr>
          <p:cNvPr id="19" name="Shape 17"/>
          <p:cNvSpPr/>
          <p:nvPr/>
        </p:nvSpPr>
        <p:spPr>
          <a:xfrm>
            <a:off x="793790" y="6361509"/>
            <a:ext cx="6407944" cy="807958"/>
          </a:xfrm>
          <a:prstGeom prst="roundRect">
            <a:avLst>
              <a:gd name="adj" fmla="val 4211"/>
            </a:avLst>
          </a:prstGeom>
          <a:solidFill>
            <a:srgbClr val="3F4652"/>
          </a:solidFill>
          <a:ln/>
        </p:spPr>
        <p:txBody>
          <a:bodyPr/>
          <a:lstStyle/>
          <a:p>
            <a:endParaRPr lang="en-IN"/>
          </a:p>
        </p:txBody>
      </p:sp>
      <p:sp>
        <p:nvSpPr>
          <p:cNvPr id="20" name="Text 18"/>
          <p:cNvSpPr/>
          <p:nvPr/>
        </p:nvSpPr>
        <p:spPr>
          <a:xfrm>
            <a:off x="1020604" y="658832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Hygienic and safe</a:t>
            </a:r>
            <a:endParaRPr lang="en-US" sz="2200" dirty="0"/>
          </a:p>
        </p:txBody>
      </p:sp>
      <p:sp>
        <p:nvSpPr>
          <p:cNvPr id="21" name="Shape 19"/>
          <p:cNvSpPr/>
          <p:nvPr/>
        </p:nvSpPr>
        <p:spPr>
          <a:xfrm>
            <a:off x="7428548" y="6361509"/>
            <a:ext cx="6408063" cy="807958"/>
          </a:xfrm>
          <a:prstGeom prst="roundRect">
            <a:avLst>
              <a:gd name="adj" fmla="val 4211"/>
            </a:avLst>
          </a:prstGeom>
          <a:solidFill>
            <a:srgbClr val="3F4652"/>
          </a:solidFill>
          <a:ln/>
        </p:spPr>
        <p:txBody>
          <a:bodyPr/>
          <a:lstStyle/>
          <a:p>
            <a:endParaRPr lang="en-IN"/>
          </a:p>
        </p:txBody>
      </p:sp>
      <p:sp>
        <p:nvSpPr>
          <p:cNvPr id="22" name="Text 20"/>
          <p:cNvSpPr/>
          <p:nvPr/>
        </p:nvSpPr>
        <p:spPr>
          <a:xfrm>
            <a:off x="7655362" y="6588323"/>
            <a:ext cx="4048482"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No Disruption to Daily Routine</a:t>
            </a:r>
            <a:endParaRPr lang="en-US" sz="2200" dirty="0"/>
          </a:p>
        </p:txBody>
      </p:sp>
      <p:sp>
        <p:nvSpPr>
          <p:cNvPr id="23" name="Rectangle 22">
            <a:extLst>
              <a:ext uri="{FF2B5EF4-FFF2-40B4-BE49-F238E27FC236}">
                <a16:creationId xmlns:a16="http://schemas.microsoft.com/office/drawing/2014/main" id="{54DAD60D-CC3D-3D73-5262-C83ED757F66C}"/>
              </a:ext>
            </a:extLst>
          </p:cNvPr>
          <p:cNvSpPr/>
          <p:nvPr/>
        </p:nvSpPr>
        <p:spPr>
          <a:xfrm>
            <a:off x="12861758" y="7796464"/>
            <a:ext cx="1672389" cy="3368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080855"/>
            <a:ext cx="1079504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H/W Requirements &amp; S/W Requirements</a:t>
            </a:r>
            <a:endParaRPr lang="en-US" sz="4450" dirty="0"/>
          </a:p>
        </p:txBody>
      </p:sp>
      <p:sp>
        <p:nvSpPr>
          <p:cNvPr id="3" name="Text 1"/>
          <p:cNvSpPr/>
          <p:nvPr/>
        </p:nvSpPr>
        <p:spPr>
          <a:xfrm>
            <a:off x="793790" y="3356610"/>
            <a:ext cx="3324701" cy="354330"/>
          </a:xfrm>
          <a:prstGeom prst="rect">
            <a:avLst/>
          </a:prstGeom>
          <a:noFill/>
          <a:ln/>
        </p:spPr>
        <p:txBody>
          <a:bodyPr wrap="none" lIns="0" tIns="0" rIns="0" bIns="0" rtlCol="0" anchor="t"/>
          <a:lstStyle/>
          <a:p>
            <a:pPr marL="0" indent="0" algn="l">
              <a:lnSpc>
                <a:spcPts val="2750"/>
              </a:lnSpc>
              <a:buNone/>
            </a:pPr>
            <a:r>
              <a:rPr lang="en-US" sz="2200" dirty="0">
                <a:solidFill>
                  <a:srgbClr val="76B9FF"/>
                </a:solidFill>
                <a:latin typeface="Roboto Slab" pitchFamily="34" charset="0"/>
                <a:ea typeface="Roboto Slab" pitchFamily="34" charset="-122"/>
                <a:cs typeface="Roboto Slab" pitchFamily="34" charset="-120"/>
              </a:rPr>
              <a:t>Hardware Requirements:</a:t>
            </a:r>
            <a:endParaRPr lang="en-US" sz="2200" dirty="0"/>
          </a:p>
        </p:txBody>
      </p:sp>
      <p:sp>
        <p:nvSpPr>
          <p:cNvPr id="4" name="Text 2"/>
          <p:cNvSpPr/>
          <p:nvPr/>
        </p:nvSpPr>
        <p:spPr>
          <a:xfrm>
            <a:off x="793790" y="393775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Processor: Intel i3 or higher</a:t>
            </a:r>
            <a:endParaRPr lang="en-US" sz="1750" dirty="0"/>
          </a:p>
        </p:txBody>
      </p:sp>
      <p:sp>
        <p:nvSpPr>
          <p:cNvPr id="5" name="Text 3"/>
          <p:cNvSpPr/>
          <p:nvPr/>
        </p:nvSpPr>
        <p:spPr>
          <a:xfrm>
            <a:off x="793790"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RAM: 4 GB minimum</a:t>
            </a:r>
            <a:endParaRPr lang="en-US" sz="1750" dirty="0"/>
          </a:p>
        </p:txBody>
      </p:sp>
      <p:sp>
        <p:nvSpPr>
          <p:cNvPr id="6" name="Text 4"/>
          <p:cNvSpPr/>
          <p:nvPr/>
        </p:nvSpPr>
        <p:spPr>
          <a:xfrm>
            <a:off x="7599521" y="3356610"/>
            <a:ext cx="3189327" cy="354330"/>
          </a:xfrm>
          <a:prstGeom prst="rect">
            <a:avLst/>
          </a:prstGeom>
          <a:noFill/>
          <a:ln/>
        </p:spPr>
        <p:txBody>
          <a:bodyPr wrap="none" lIns="0" tIns="0" rIns="0" bIns="0" rtlCol="0" anchor="t"/>
          <a:lstStyle/>
          <a:p>
            <a:pPr marL="0" indent="0" algn="l">
              <a:lnSpc>
                <a:spcPts val="2750"/>
              </a:lnSpc>
              <a:buNone/>
            </a:pPr>
            <a:r>
              <a:rPr lang="en-US" sz="2200" dirty="0">
                <a:solidFill>
                  <a:srgbClr val="76B9FF"/>
                </a:solidFill>
                <a:latin typeface="Roboto Slab" pitchFamily="34" charset="0"/>
                <a:ea typeface="Roboto Slab" pitchFamily="34" charset="-122"/>
                <a:cs typeface="Roboto Slab" pitchFamily="34" charset="-120"/>
              </a:rPr>
              <a:t>Software Requirements:</a:t>
            </a:r>
            <a:endParaRPr lang="en-US" sz="2200" dirty="0"/>
          </a:p>
        </p:txBody>
      </p:sp>
      <p:sp>
        <p:nvSpPr>
          <p:cNvPr id="7" name="Text 5"/>
          <p:cNvSpPr/>
          <p:nvPr/>
        </p:nvSpPr>
        <p:spPr>
          <a:xfrm>
            <a:off x="7599521" y="393775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Operating System: Windows 10</a:t>
            </a:r>
            <a:endParaRPr lang="en-US" sz="1750" dirty="0"/>
          </a:p>
        </p:txBody>
      </p:sp>
      <p:sp>
        <p:nvSpPr>
          <p:cNvPr id="8" name="Text 6"/>
          <p:cNvSpPr/>
          <p:nvPr/>
        </p:nvSpPr>
        <p:spPr>
          <a:xfrm>
            <a:off x="7599521"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Backend: .NET Core</a:t>
            </a:r>
            <a:endParaRPr lang="en-US" sz="1750" dirty="0"/>
          </a:p>
        </p:txBody>
      </p:sp>
      <p:sp>
        <p:nvSpPr>
          <p:cNvPr id="9" name="Text 7"/>
          <p:cNvSpPr/>
          <p:nvPr/>
        </p:nvSpPr>
        <p:spPr>
          <a:xfrm>
            <a:off x="7599521"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Frontend: React.js</a:t>
            </a:r>
            <a:endParaRPr lang="en-US" sz="1750" dirty="0"/>
          </a:p>
        </p:txBody>
      </p:sp>
      <p:sp>
        <p:nvSpPr>
          <p:cNvPr id="10" name="Text 8"/>
          <p:cNvSpPr/>
          <p:nvPr/>
        </p:nvSpPr>
        <p:spPr>
          <a:xfrm>
            <a:off x="7599521"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Database: Microsoft SQL</a:t>
            </a:r>
            <a:endParaRPr lang="en-US" sz="1750" dirty="0"/>
          </a:p>
        </p:txBody>
      </p:sp>
      <p:sp>
        <p:nvSpPr>
          <p:cNvPr id="11" name="Text 9"/>
          <p:cNvSpPr/>
          <p:nvPr/>
        </p:nvSpPr>
        <p:spPr>
          <a:xfrm>
            <a:off x="7599521" y="570654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Tools: Visual Studio ,VS Code, Git , GitHub</a:t>
            </a:r>
            <a:endParaRPr lang="en-US" sz="1750" dirty="0"/>
          </a:p>
        </p:txBody>
      </p:sp>
      <p:sp>
        <p:nvSpPr>
          <p:cNvPr id="12" name="Rectangle 11">
            <a:extLst>
              <a:ext uri="{FF2B5EF4-FFF2-40B4-BE49-F238E27FC236}">
                <a16:creationId xmlns:a16="http://schemas.microsoft.com/office/drawing/2014/main" id="{F5455A98-2300-2856-D59F-83A849553BEB}"/>
              </a:ext>
            </a:extLst>
          </p:cNvPr>
          <p:cNvSpPr/>
          <p:nvPr/>
        </p:nvSpPr>
        <p:spPr>
          <a:xfrm>
            <a:off x="12837695" y="7796463"/>
            <a:ext cx="1648326" cy="3629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25667"/>
            <a:ext cx="3685937" cy="460772"/>
          </a:xfrm>
          <a:prstGeom prst="rect">
            <a:avLst/>
          </a:prstGeom>
          <a:noFill/>
          <a:ln/>
        </p:spPr>
        <p:txBody>
          <a:bodyPr wrap="none" lIns="0" tIns="0" rIns="0" bIns="0" rtlCol="0" anchor="t"/>
          <a:lstStyle/>
          <a:p>
            <a:pPr marL="0" indent="0" algn="l">
              <a:lnSpc>
                <a:spcPts val="3600"/>
              </a:lnSpc>
              <a:buNone/>
            </a:pPr>
            <a:r>
              <a:rPr lang="en-US" sz="2900" dirty="0">
                <a:solidFill>
                  <a:srgbClr val="76B9FF"/>
                </a:solidFill>
                <a:latin typeface="Roboto Slab" pitchFamily="34" charset="0"/>
                <a:ea typeface="Roboto Slab" pitchFamily="34" charset="-122"/>
                <a:cs typeface="Roboto Slab" pitchFamily="34" charset="-120"/>
              </a:rPr>
              <a:t>Patient Workflow</a:t>
            </a:r>
            <a:endParaRPr lang="en-US" sz="2900" dirty="0"/>
          </a:p>
        </p:txBody>
      </p:sp>
      <p:pic>
        <p:nvPicPr>
          <p:cNvPr id="3" name="Image 0" descr="preencoded.png"/>
          <p:cNvPicPr>
            <a:picLocks noChangeAspect="1"/>
          </p:cNvPicPr>
          <p:nvPr/>
        </p:nvPicPr>
        <p:blipFill>
          <a:blip r:embed="rId3"/>
          <a:stretch>
            <a:fillRect/>
          </a:stretch>
        </p:blipFill>
        <p:spPr>
          <a:xfrm>
            <a:off x="793790" y="2281238"/>
            <a:ext cx="737116" cy="884515"/>
          </a:xfrm>
          <a:prstGeom prst="rect">
            <a:avLst/>
          </a:prstGeom>
        </p:spPr>
      </p:pic>
      <p:sp>
        <p:nvSpPr>
          <p:cNvPr id="4" name="Text 1"/>
          <p:cNvSpPr/>
          <p:nvPr/>
        </p:nvSpPr>
        <p:spPr>
          <a:xfrm>
            <a:off x="1678305" y="2428637"/>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E5EF"/>
                </a:solidFill>
                <a:latin typeface="Roboto Slab" pitchFamily="34" charset="0"/>
                <a:ea typeface="Roboto Slab" pitchFamily="34" charset="-122"/>
                <a:cs typeface="Roboto Slab" pitchFamily="34" charset="-120"/>
              </a:rPr>
              <a:t>Patient Login</a:t>
            </a:r>
            <a:endParaRPr lang="en-US" sz="1450" dirty="0"/>
          </a:p>
        </p:txBody>
      </p:sp>
      <p:pic>
        <p:nvPicPr>
          <p:cNvPr id="5" name="Image 1" descr="preencoded.png"/>
          <p:cNvPicPr>
            <a:picLocks noChangeAspect="1"/>
          </p:cNvPicPr>
          <p:nvPr/>
        </p:nvPicPr>
        <p:blipFill>
          <a:blip r:embed="rId4"/>
          <a:stretch>
            <a:fillRect/>
          </a:stretch>
        </p:blipFill>
        <p:spPr>
          <a:xfrm>
            <a:off x="793790" y="3165753"/>
            <a:ext cx="737116" cy="884515"/>
          </a:xfrm>
          <a:prstGeom prst="rect">
            <a:avLst/>
          </a:prstGeom>
        </p:spPr>
      </p:pic>
      <p:sp>
        <p:nvSpPr>
          <p:cNvPr id="6" name="Text 2"/>
          <p:cNvSpPr/>
          <p:nvPr/>
        </p:nvSpPr>
        <p:spPr>
          <a:xfrm>
            <a:off x="1678305" y="3313152"/>
            <a:ext cx="2159556" cy="230386"/>
          </a:xfrm>
          <a:prstGeom prst="rect">
            <a:avLst/>
          </a:prstGeom>
          <a:noFill/>
          <a:ln/>
        </p:spPr>
        <p:txBody>
          <a:bodyPr wrap="none" lIns="0" tIns="0" rIns="0" bIns="0" rtlCol="0" anchor="t"/>
          <a:lstStyle/>
          <a:p>
            <a:pPr marL="0" indent="0" algn="l">
              <a:lnSpc>
                <a:spcPts val="1800"/>
              </a:lnSpc>
              <a:buNone/>
            </a:pPr>
            <a:r>
              <a:rPr lang="en-US" sz="1450" dirty="0">
                <a:solidFill>
                  <a:srgbClr val="D6E5EF"/>
                </a:solidFill>
                <a:latin typeface="Roboto Slab" pitchFamily="34" charset="0"/>
                <a:ea typeface="Roboto Slab" pitchFamily="34" charset="-122"/>
                <a:cs typeface="Roboto Slab" pitchFamily="34" charset="-120"/>
              </a:rPr>
              <a:t>Patient Search for Doctor</a:t>
            </a:r>
            <a:endParaRPr lang="en-US" sz="1450" dirty="0"/>
          </a:p>
        </p:txBody>
      </p:sp>
      <p:pic>
        <p:nvPicPr>
          <p:cNvPr id="7" name="Image 2" descr="preencoded.png"/>
          <p:cNvPicPr>
            <a:picLocks noChangeAspect="1"/>
          </p:cNvPicPr>
          <p:nvPr/>
        </p:nvPicPr>
        <p:blipFill>
          <a:blip r:embed="rId5"/>
          <a:stretch>
            <a:fillRect/>
          </a:stretch>
        </p:blipFill>
        <p:spPr>
          <a:xfrm>
            <a:off x="793790" y="4050268"/>
            <a:ext cx="737116" cy="884515"/>
          </a:xfrm>
          <a:prstGeom prst="rect">
            <a:avLst/>
          </a:prstGeom>
        </p:spPr>
      </p:pic>
      <p:sp>
        <p:nvSpPr>
          <p:cNvPr id="8" name="Text 3"/>
          <p:cNvSpPr/>
          <p:nvPr/>
        </p:nvSpPr>
        <p:spPr>
          <a:xfrm>
            <a:off x="1678305" y="4197668"/>
            <a:ext cx="2395418" cy="230386"/>
          </a:xfrm>
          <a:prstGeom prst="rect">
            <a:avLst/>
          </a:prstGeom>
          <a:noFill/>
          <a:ln/>
        </p:spPr>
        <p:txBody>
          <a:bodyPr wrap="none" lIns="0" tIns="0" rIns="0" bIns="0" rtlCol="0" anchor="t"/>
          <a:lstStyle/>
          <a:p>
            <a:pPr marL="0" indent="0" algn="l">
              <a:lnSpc>
                <a:spcPts val="1800"/>
              </a:lnSpc>
              <a:buNone/>
            </a:pPr>
            <a:r>
              <a:rPr lang="en-US" sz="1450" dirty="0">
                <a:solidFill>
                  <a:srgbClr val="D6E5EF"/>
                </a:solidFill>
                <a:latin typeface="Roboto Slab" pitchFamily="34" charset="0"/>
                <a:ea typeface="Roboto Slab" pitchFamily="34" charset="-122"/>
                <a:cs typeface="Roboto Slab" pitchFamily="34" charset="-120"/>
              </a:rPr>
              <a:t>Patient Books Appointment</a:t>
            </a:r>
            <a:endParaRPr lang="en-US" sz="1450" dirty="0"/>
          </a:p>
        </p:txBody>
      </p:sp>
      <p:pic>
        <p:nvPicPr>
          <p:cNvPr id="9" name="Image 3" descr="preencoded.png"/>
          <p:cNvPicPr>
            <a:picLocks noChangeAspect="1"/>
          </p:cNvPicPr>
          <p:nvPr/>
        </p:nvPicPr>
        <p:blipFill>
          <a:blip r:embed="rId6"/>
          <a:stretch>
            <a:fillRect/>
          </a:stretch>
        </p:blipFill>
        <p:spPr>
          <a:xfrm>
            <a:off x="793790" y="4934783"/>
            <a:ext cx="737116" cy="884515"/>
          </a:xfrm>
          <a:prstGeom prst="rect">
            <a:avLst/>
          </a:prstGeom>
        </p:spPr>
      </p:pic>
      <p:sp>
        <p:nvSpPr>
          <p:cNvPr id="10" name="Text 4"/>
          <p:cNvSpPr/>
          <p:nvPr/>
        </p:nvSpPr>
        <p:spPr>
          <a:xfrm>
            <a:off x="1678305" y="5082183"/>
            <a:ext cx="2807137" cy="230386"/>
          </a:xfrm>
          <a:prstGeom prst="rect">
            <a:avLst/>
          </a:prstGeom>
          <a:noFill/>
          <a:ln/>
        </p:spPr>
        <p:txBody>
          <a:bodyPr wrap="none" lIns="0" tIns="0" rIns="0" bIns="0" rtlCol="0" anchor="t"/>
          <a:lstStyle/>
          <a:p>
            <a:pPr marL="0" indent="0" algn="l">
              <a:lnSpc>
                <a:spcPts val="1800"/>
              </a:lnSpc>
              <a:buNone/>
            </a:pPr>
            <a:r>
              <a:rPr lang="en-US" sz="1450" dirty="0">
                <a:solidFill>
                  <a:srgbClr val="D6E5EF"/>
                </a:solidFill>
                <a:latin typeface="Roboto Slab" pitchFamily="34" charset="0"/>
                <a:ea typeface="Roboto Slab" pitchFamily="34" charset="-122"/>
                <a:cs typeface="Roboto Slab" pitchFamily="34" charset="-120"/>
              </a:rPr>
              <a:t>Patient Will Consult with Doctor</a:t>
            </a:r>
            <a:endParaRPr lang="en-US" sz="1450" dirty="0"/>
          </a:p>
        </p:txBody>
      </p:sp>
      <p:pic>
        <p:nvPicPr>
          <p:cNvPr id="11" name="Image 4" descr="preencoded.png"/>
          <p:cNvPicPr>
            <a:picLocks noChangeAspect="1"/>
          </p:cNvPicPr>
          <p:nvPr/>
        </p:nvPicPr>
        <p:blipFill>
          <a:blip r:embed="rId7"/>
          <a:stretch>
            <a:fillRect/>
          </a:stretch>
        </p:blipFill>
        <p:spPr>
          <a:xfrm>
            <a:off x="793790" y="5819299"/>
            <a:ext cx="737116" cy="884515"/>
          </a:xfrm>
          <a:prstGeom prst="rect">
            <a:avLst/>
          </a:prstGeom>
        </p:spPr>
      </p:pic>
      <p:sp>
        <p:nvSpPr>
          <p:cNvPr id="12" name="Text 5"/>
          <p:cNvSpPr/>
          <p:nvPr/>
        </p:nvSpPr>
        <p:spPr>
          <a:xfrm>
            <a:off x="1678305" y="5966698"/>
            <a:ext cx="2152531" cy="230386"/>
          </a:xfrm>
          <a:prstGeom prst="rect">
            <a:avLst/>
          </a:prstGeom>
          <a:noFill/>
          <a:ln/>
        </p:spPr>
        <p:txBody>
          <a:bodyPr wrap="none" lIns="0" tIns="0" rIns="0" bIns="0" rtlCol="0" anchor="t"/>
          <a:lstStyle/>
          <a:p>
            <a:pPr marL="0" indent="0" algn="l">
              <a:lnSpc>
                <a:spcPts val="1800"/>
              </a:lnSpc>
              <a:buNone/>
            </a:pPr>
            <a:r>
              <a:rPr lang="en-US" sz="1450" dirty="0">
                <a:solidFill>
                  <a:srgbClr val="D6E5EF"/>
                </a:solidFill>
                <a:latin typeface="Roboto Slab" pitchFamily="34" charset="0"/>
                <a:ea typeface="Roboto Slab" pitchFamily="34" charset="-122"/>
                <a:cs typeface="Roboto Slab" pitchFamily="34" charset="-120"/>
              </a:rPr>
              <a:t>Patient Gets Prescription</a:t>
            </a:r>
            <a:endParaRPr lang="en-US" sz="1450" dirty="0"/>
          </a:p>
        </p:txBody>
      </p:sp>
      <p:sp>
        <p:nvSpPr>
          <p:cNvPr id="13" name="Rectangle 12">
            <a:extLst>
              <a:ext uri="{FF2B5EF4-FFF2-40B4-BE49-F238E27FC236}">
                <a16:creationId xmlns:a16="http://schemas.microsoft.com/office/drawing/2014/main" id="{06516B9A-8B20-4631-8E14-751C15B45EEA}"/>
              </a:ext>
            </a:extLst>
          </p:cNvPr>
          <p:cNvSpPr/>
          <p:nvPr/>
        </p:nvSpPr>
        <p:spPr>
          <a:xfrm>
            <a:off x="12825663" y="7784432"/>
            <a:ext cx="1696453" cy="34891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49221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Doctor Workflow</a:t>
            </a:r>
            <a:endParaRPr lang="en-US" sz="4450" dirty="0"/>
          </a:p>
        </p:txBody>
      </p:sp>
      <p:pic>
        <p:nvPicPr>
          <p:cNvPr id="3" name="Image 0" descr="preencoded.png"/>
          <p:cNvPicPr>
            <a:picLocks noChangeAspect="1"/>
          </p:cNvPicPr>
          <p:nvPr/>
        </p:nvPicPr>
        <p:blipFill>
          <a:blip r:embed="rId3"/>
          <a:stretch>
            <a:fillRect/>
          </a:stretch>
        </p:blipFill>
        <p:spPr>
          <a:xfrm>
            <a:off x="793790" y="2654617"/>
            <a:ext cx="1134070" cy="1360884"/>
          </a:xfrm>
          <a:prstGeom prst="rect">
            <a:avLst/>
          </a:prstGeom>
        </p:spPr>
      </p:pic>
      <p:sp>
        <p:nvSpPr>
          <p:cNvPr id="4" name="Text 1"/>
          <p:cNvSpPr/>
          <p:nvPr/>
        </p:nvSpPr>
        <p:spPr>
          <a:xfrm>
            <a:off x="2154674" y="28814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Doctor Login</a:t>
            </a:r>
            <a:endParaRPr lang="en-US" sz="2200" dirty="0"/>
          </a:p>
        </p:txBody>
      </p:sp>
      <p:pic>
        <p:nvPicPr>
          <p:cNvPr id="5" name="Image 1" descr="preencoded.png"/>
          <p:cNvPicPr>
            <a:picLocks noChangeAspect="1"/>
          </p:cNvPicPr>
          <p:nvPr/>
        </p:nvPicPr>
        <p:blipFill>
          <a:blip r:embed="rId4"/>
          <a:stretch>
            <a:fillRect/>
          </a:stretch>
        </p:blipFill>
        <p:spPr>
          <a:xfrm>
            <a:off x="793790" y="4015502"/>
            <a:ext cx="1134070" cy="1360884"/>
          </a:xfrm>
          <a:prstGeom prst="rect">
            <a:avLst/>
          </a:prstGeom>
        </p:spPr>
      </p:pic>
      <p:sp>
        <p:nvSpPr>
          <p:cNvPr id="6" name="Text 2"/>
          <p:cNvSpPr/>
          <p:nvPr/>
        </p:nvSpPr>
        <p:spPr>
          <a:xfrm>
            <a:off x="2154674" y="4242316"/>
            <a:ext cx="7294721"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Doctor Checks Appointment and Attends Appointment</a:t>
            </a:r>
            <a:endParaRPr lang="en-US" sz="2200" dirty="0"/>
          </a:p>
        </p:txBody>
      </p:sp>
      <p:pic>
        <p:nvPicPr>
          <p:cNvPr id="7" name="Image 2" descr="preencoded.png"/>
          <p:cNvPicPr>
            <a:picLocks noChangeAspect="1"/>
          </p:cNvPicPr>
          <p:nvPr/>
        </p:nvPicPr>
        <p:blipFill>
          <a:blip r:embed="rId5"/>
          <a:stretch>
            <a:fillRect/>
          </a:stretch>
        </p:blipFill>
        <p:spPr>
          <a:xfrm>
            <a:off x="793790" y="5376386"/>
            <a:ext cx="1134070" cy="1360884"/>
          </a:xfrm>
          <a:prstGeom prst="rect">
            <a:avLst/>
          </a:prstGeom>
        </p:spPr>
      </p:pic>
      <p:sp>
        <p:nvSpPr>
          <p:cNvPr id="8" name="Text 3"/>
          <p:cNvSpPr/>
          <p:nvPr/>
        </p:nvSpPr>
        <p:spPr>
          <a:xfrm>
            <a:off x="2154674" y="5603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Doctor Prescribes</a:t>
            </a:r>
            <a:endParaRPr lang="en-US" sz="2200" dirty="0"/>
          </a:p>
        </p:txBody>
      </p:sp>
      <p:sp>
        <p:nvSpPr>
          <p:cNvPr id="9" name="Rectangle 8">
            <a:extLst>
              <a:ext uri="{FF2B5EF4-FFF2-40B4-BE49-F238E27FC236}">
                <a16:creationId xmlns:a16="http://schemas.microsoft.com/office/drawing/2014/main" id="{2754231B-1776-DF20-B3EF-AC9E32CA1973}"/>
              </a:ext>
            </a:extLst>
          </p:cNvPr>
          <p:cNvSpPr/>
          <p:nvPr/>
        </p:nvSpPr>
        <p:spPr>
          <a:xfrm>
            <a:off x="12813632" y="7700211"/>
            <a:ext cx="1708484" cy="4451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617</Words>
  <Application>Microsoft Office PowerPoint</Application>
  <PresentationFormat>Custom</PresentationFormat>
  <Paragraphs>109</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Roboto Slab</vt:lpstr>
      <vt:lpstr>Arial</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devyani zode</cp:lastModifiedBy>
  <cp:revision>2</cp:revision>
  <dcterms:created xsi:type="dcterms:W3CDTF">2025-06-24T19:17:51Z</dcterms:created>
  <dcterms:modified xsi:type="dcterms:W3CDTF">2025-06-24T19:31:03Z</dcterms:modified>
</cp:coreProperties>
</file>